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715000" type="screen16x10"/>
  <p:notesSz cx="6858000" cy="9144000"/>
  <p:embeddedFontLst>
    <p:embeddedFont>
      <p:font typeface="Nunito" panose="020B0604020202020204" charset="0"/>
      <p:regular r:id="rId16"/>
      <p:bold r:id="rId17"/>
      <p:italic r:id="rId18"/>
      <p:boldItalic r:id="rId19"/>
    </p:embeddedFont>
    <p:embeddedFont>
      <p:font typeface="Amatic SC" panose="020B0604020202020204" charset="-79"/>
      <p:regular r:id="rId20"/>
      <p:bold r:id="rId21"/>
    </p:embeddedFont>
    <p:embeddedFont>
      <p:font typeface="Impact" panose="020B0806030902050204" pitchFamily="34" charset="0"/>
      <p:regular r:id="rId22"/>
    </p:embeddedFont>
    <p:embeddedFont>
      <p:font typeface="Source Code Pro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6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19017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984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6782e642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6782e642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4237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6babfb375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6babfb375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8427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6babfb375_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6babfb375_3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9521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6babfb375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6babfb375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4919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6a0d78e0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6a0d78e0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24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44a65186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44a65186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840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6babfb375_3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6babfb375_3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972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44a65186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44a65186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411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6babfb375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6babfb375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969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6babfb375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6babfb375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3415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6babfb375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6babfb375_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976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6782e642b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6782e642b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-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696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81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435722"/>
            <a:ext cx="8520600" cy="2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4322667"/>
            <a:ext cx="8520600" cy="7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78083"/>
            <a:ext cx="8520600" cy="2202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671806"/>
            <a:ext cx="85206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91667"/>
            <a:ext cx="3538500" cy="3931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325389"/>
            <a:ext cx="85206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365194"/>
            <a:ext cx="8520600" cy="3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325389"/>
            <a:ext cx="85206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365194"/>
            <a:ext cx="3999900" cy="3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365194"/>
            <a:ext cx="3999900" cy="3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43722"/>
            <a:ext cx="8537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84833"/>
            <a:ext cx="5618700" cy="4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8"/>
            <a:ext cx="4572000" cy="571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9950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01556"/>
            <a:ext cx="4045200" cy="190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3161359"/>
            <a:ext cx="4045200" cy="149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804667"/>
            <a:ext cx="3837000" cy="41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700639"/>
            <a:ext cx="59988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25389"/>
            <a:ext cx="85206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365194"/>
            <a:ext cx="8520600" cy="3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 idx="4294967295"/>
          </p:nvPr>
        </p:nvSpPr>
        <p:spPr>
          <a:xfrm>
            <a:off x="3408613" y="284361"/>
            <a:ext cx="5579700" cy="37322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sr" sz="4800" dirty="0" smtClean="0">
                <a:solidFill>
                  <a:srgbClr val="FFFFFF"/>
                </a:solidFill>
              </a:rPr>
              <a:t>Upotreba </a:t>
            </a:r>
            <a:r>
              <a:rPr lang="sr" sz="4800" dirty="0">
                <a:solidFill>
                  <a:srgbClr val="FFFFFF"/>
                </a:solidFill>
              </a:rPr>
              <a:t>mobilnih aplikacija za poboljšanje kvaliteta nastave i učenja</a:t>
            </a:r>
            <a:r>
              <a:rPr lang="sr" sz="4800" dirty="0" smtClean="0">
                <a:solidFill>
                  <a:srgbClr val="FFFFFF"/>
                </a:solidFill>
              </a:rPr>
              <a:t>:</a:t>
            </a:r>
            <a:r>
              <a:rPr lang="en-US" sz="4800" dirty="0" smtClean="0">
                <a:solidFill>
                  <a:srgbClr val="FFFFFF"/>
                </a:solidFill>
              </a:rPr>
              <a:t/>
            </a:r>
            <a:br>
              <a:rPr lang="en-US" sz="4800" dirty="0" smtClean="0">
                <a:solidFill>
                  <a:srgbClr val="FFFFFF"/>
                </a:solidFill>
              </a:rPr>
            </a:br>
            <a:r>
              <a:rPr lang="sr" sz="4800" dirty="0" smtClean="0">
                <a:solidFill>
                  <a:srgbClr val="FFFFFF"/>
                </a:solidFill>
              </a:rPr>
              <a:t> </a:t>
            </a:r>
            <a:r>
              <a:rPr lang="sr" sz="4800" dirty="0">
                <a:solidFill>
                  <a:srgbClr val="FFFFFF"/>
                </a:solidFill>
              </a:rPr>
              <a:t>Pametni telefon kao nastavno sredstvo 21.veka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829156" y="4374075"/>
            <a:ext cx="2784300" cy="488400"/>
          </a:xfrm>
          <a:prstGeom prst="rect">
            <a:avLst/>
          </a:prstGeom>
          <a:noFill/>
          <a:ln>
            <a:noFill/>
          </a:ln>
          <a:effectLst>
            <a:outerShdw blurRad="57150" dist="47625" dir="7920000" algn="bl" rotWithShape="0">
              <a:srgbClr val="000000">
                <a:alpha val="91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4000">
                <a:solidFill>
                  <a:srgbClr val="E69138"/>
                </a:solidFill>
                <a:latin typeface="Impact"/>
                <a:ea typeface="Impact"/>
                <a:cs typeface="Impact"/>
                <a:sym typeface="Impact"/>
              </a:rPr>
              <a:t>m-Nastava</a:t>
            </a:r>
            <a:endParaRPr sz="4000">
              <a:solidFill>
                <a:srgbClr val="E6913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7050" y="4430615"/>
            <a:ext cx="743126" cy="74312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2721200" y="5145475"/>
            <a:ext cx="3864900" cy="198000"/>
          </a:xfrm>
          <a:prstGeom prst="rect">
            <a:avLst/>
          </a:prstGeom>
          <a:noFill/>
          <a:ln>
            <a:noFill/>
          </a:ln>
          <a:effectLst>
            <a:outerShdw blurRad="57150" dist="47625" dir="7920000" algn="bl" rotWithShape="0">
              <a:srgbClr val="000000">
                <a:alpha val="91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800" b="1">
                <a:solidFill>
                  <a:srgbClr val="FFFF00"/>
                </a:solidFill>
              </a:rPr>
              <a:t>www.m-nastava.weebly.com</a:t>
            </a:r>
            <a:endParaRPr sz="18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325389"/>
            <a:ext cx="85206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šta će polaznici naučiti</a:t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5375" y="0"/>
            <a:ext cx="4388625" cy="308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1925" y="3321300"/>
            <a:ext cx="3133575" cy="22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476625"/>
            <a:ext cx="4755375" cy="328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325389"/>
            <a:ext cx="85206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atmosfera sa obuka</a:t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1795750"/>
            <a:ext cx="4486049" cy="336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7" y="919237"/>
            <a:ext cx="4486028" cy="336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311700" y="325389"/>
            <a:ext cx="85206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da sumiramo</a:t>
            </a:r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311700" y="2003694"/>
            <a:ext cx="8520600" cy="3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>
                <a:latin typeface="Nunito"/>
                <a:ea typeface="Nunito"/>
                <a:cs typeface="Nunito"/>
                <a:sym typeface="Nunito"/>
              </a:rPr>
              <a:t>NAŠIM SEMINAROM POLAZNICI DOBIJAJU: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419100" algn="l" rtl="0">
              <a:spcBef>
                <a:spcPts val="1600"/>
              </a:spcBef>
              <a:spcAft>
                <a:spcPts val="0"/>
              </a:spcAft>
              <a:buSzPts val="3000"/>
              <a:buFont typeface="Nunito"/>
              <a:buChar char="-"/>
            </a:pPr>
            <a:r>
              <a:rPr lang="sr" sz="3000">
                <a:latin typeface="Nunito"/>
                <a:ea typeface="Nunito"/>
                <a:cs typeface="Nunito"/>
                <a:sym typeface="Nunito"/>
              </a:rPr>
              <a:t>praktičnu obuku 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Nunito"/>
              <a:buChar char="-"/>
            </a:pPr>
            <a:r>
              <a:rPr lang="sr" sz="3000">
                <a:latin typeface="Nunito"/>
                <a:ea typeface="Nunito"/>
                <a:cs typeface="Nunito"/>
                <a:sym typeface="Nunito"/>
              </a:rPr>
              <a:t>motivisanije djake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Nunito"/>
              <a:buChar char="-"/>
            </a:pPr>
            <a:r>
              <a:rPr lang="sr" sz="3000">
                <a:latin typeface="Nunito"/>
                <a:ea typeface="Nunito"/>
                <a:cs typeface="Nunito"/>
                <a:sym typeface="Nunito"/>
              </a:rPr>
              <a:t>unapredjujući svoje digitalne veštine posredno unapredjuju i veštine djaka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11700" y="325389"/>
            <a:ext cx="85206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da sumiramo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523" y="667423"/>
            <a:ext cx="3548224" cy="47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150" y="2066214"/>
            <a:ext cx="5290972" cy="3313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3550" y="95825"/>
            <a:ext cx="2392824" cy="26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397" y="152400"/>
            <a:ext cx="2392824" cy="265502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3568050" y="152400"/>
            <a:ext cx="20079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400" b="1" u="sng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AUTORI I REALIZATORI</a:t>
            </a:r>
            <a:endParaRPr sz="2400" b="1" u="sng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470600" y="1106525"/>
            <a:ext cx="42420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MARJAN MILANOV   &amp;     ANA ŽIVKOVIĆ</a:t>
            </a:r>
            <a:endParaRPr sz="28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6175" y="1740125"/>
            <a:ext cx="1521826" cy="152182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2674075" y="1787275"/>
            <a:ext cx="9930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PROFESOR ENGLESKOG JEZIKA</a:t>
            </a:r>
            <a:endParaRPr sz="16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5447125" y="1863475"/>
            <a:ext cx="9930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PROFESOR ENGLESKOG JEZIKA</a:t>
            </a:r>
            <a:endParaRPr sz="16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216825" y="2922300"/>
            <a:ext cx="4072500" cy="26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>
                <a:solidFill>
                  <a:srgbClr val="FFFFFF"/>
                </a:solidFill>
              </a:rPr>
              <a:t>autor i realizator programa stručnog usavršavanja:</a:t>
            </a:r>
            <a:endParaRPr sz="110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>
                <a:solidFill>
                  <a:srgbClr val="FFFFFF"/>
                </a:solidFill>
              </a:rPr>
              <a:t>"Upotreba mobilnih aplikacija za poboljšanje kvaliteta nastave i učenja: Pametni telefon kao nastavno sredstvo 21.veka"</a:t>
            </a:r>
            <a:endParaRPr sz="110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>
                <a:solidFill>
                  <a:srgbClr val="FFFFFF"/>
                </a:solidFill>
              </a:rPr>
              <a:t>"Multifunkcionalna škola – kreiranje i primena dodatnih programa vaspitno-obrazovnog rada"</a:t>
            </a:r>
            <a:endParaRPr sz="110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>
                <a:solidFill>
                  <a:srgbClr val="FFFFFF"/>
                </a:solidFill>
              </a:rPr>
              <a:t>"Mobilni telefon - moja mini učionica"</a:t>
            </a:r>
            <a:endParaRPr sz="110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>
                <a:solidFill>
                  <a:srgbClr val="FFFFFF"/>
                </a:solidFill>
              </a:rPr>
              <a:t> </a:t>
            </a:r>
            <a:endParaRPr sz="110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>
                <a:solidFill>
                  <a:srgbClr val="FFFFFF"/>
                </a:solidFill>
              </a:rPr>
              <a:t>British Council Trainer </a:t>
            </a:r>
            <a:endParaRPr sz="110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>
                <a:solidFill>
                  <a:srgbClr val="FFFFFF"/>
                </a:solidFill>
              </a:rPr>
              <a:t>Nearpod Certified Educator</a:t>
            </a:r>
            <a:endParaRPr sz="110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>
                <a:solidFill>
                  <a:srgbClr val="FFFFFF"/>
                </a:solidFill>
              </a:rPr>
              <a:t>član nacionalnog tima trenera ZUOV-a ​</a:t>
            </a:r>
            <a:endParaRPr sz="110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>
                <a:solidFill>
                  <a:srgbClr val="FFFFFF"/>
                </a:solidFill>
              </a:rPr>
              <a:t>Kahoot Certified Teacher</a:t>
            </a:r>
            <a:endParaRPr sz="110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>
                <a:solidFill>
                  <a:srgbClr val="FFFFFF"/>
                </a:solidFill>
              </a:rPr>
              <a:t>ambasador projekta “2000 digitalnih učionica”</a:t>
            </a:r>
            <a:r>
              <a:rPr lang="sr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4818000" y="2922300"/>
            <a:ext cx="4440000" cy="26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 dirty="0">
                <a:solidFill>
                  <a:srgbClr val="FFFFFF"/>
                </a:solidFill>
              </a:rPr>
              <a:t>autor i realizator programa stručnog usavršavanja:</a:t>
            </a:r>
            <a:endParaRPr sz="11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 dirty="0">
                <a:solidFill>
                  <a:srgbClr val="FFFFFF"/>
                </a:solidFill>
              </a:rPr>
              <a:t>"Upotreba mobilnih aplikacija za poboljšanje kvaliteta nastave i učenja: Pametni telefon kao nastavno sredstvo 21.veka"</a:t>
            </a:r>
            <a:endParaRPr sz="11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 dirty="0">
                <a:solidFill>
                  <a:srgbClr val="FFFFFF"/>
                </a:solidFill>
              </a:rPr>
              <a:t>"Besplatna virtuelna učionica"</a:t>
            </a:r>
            <a:endParaRPr sz="11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 dirty="0">
                <a:solidFill>
                  <a:srgbClr val="FFFFFF"/>
                </a:solidFill>
              </a:rPr>
              <a:t>"Digitalno učenje - zanimljiviji čas i trajnije znanje"</a:t>
            </a:r>
            <a:endParaRPr sz="11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 dirty="0">
                <a:solidFill>
                  <a:srgbClr val="FFFFFF"/>
                </a:solidFill>
              </a:rPr>
              <a:t>"Mobilni telefon - moja mini učionica"</a:t>
            </a:r>
            <a:endParaRPr sz="11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 dirty="0">
                <a:solidFill>
                  <a:srgbClr val="FFFFFF"/>
                </a:solidFill>
              </a:rPr>
              <a:t>​</a:t>
            </a:r>
            <a:endParaRPr sz="11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 dirty="0">
                <a:solidFill>
                  <a:srgbClr val="FFFFFF"/>
                </a:solidFill>
              </a:rPr>
              <a:t>Microsoft Teacher Trainer</a:t>
            </a:r>
            <a:endParaRPr sz="11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 dirty="0">
                <a:solidFill>
                  <a:srgbClr val="FFFFFF"/>
                </a:solidFill>
              </a:rPr>
              <a:t>Skype Master Teacher</a:t>
            </a:r>
            <a:endParaRPr sz="11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 dirty="0">
                <a:solidFill>
                  <a:srgbClr val="FFFFFF"/>
                </a:solidFill>
              </a:rPr>
              <a:t>​TEDx govornik​</a:t>
            </a:r>
            <a:endParaRPr sz="11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 dirty="0">
                <a:solidFill>
                  <a:srgbClr val="FFFFFF"/>
                </a:solidFill>
              </a:rPr>
              <a:t>Nearpod Certified Educator </a:t>
            </a:r>
            <a:endParaRPr sz="11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 dirty="0">
                <a:solidFill>
                  <a:srgbClr val="FFFFFF"/>
                </a:solidFill>
              </a:rPr>
              <a:t>član nacionalnog tima trenera ZUOV-a </a:t>
            </a:r>
            <a:endParaRPr sz="11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 dirty="0">
                <a:solidFill>
                  <a:srgbClr val="FFFFFF"/>
                </a:solidFill>
              </a:rPr>
              <a:t>spoljni saradnik Zavoda za VKOV</a:t>
            </a:r>
            <a:endParaRPr sz="11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 dirty="0">
                <a:solidFill>
                  <a:srgbClr val="FFFFFF"/>
                </a:solidFill>
              </a:rPr>
              <a:t>ambasador projekta “2000 digitalnih učionica” </a:t>
            </a:r>
            <a:endParaRPr sz="11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200"/>
            <a:ext cx="8892461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225" y="1510713"/>
            <a:ext cx="4495800" cy="33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8175" y="152400"/>
            <a:ext cx="4040369" cy="541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97073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175" y="831650"/>
            <a:ext cx="7016300" cy="48833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325400"/>
            <a:ext cx="42603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zašto naš seminar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325389"/>
            <a:ext cx="85206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zašto naš seminar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365194"/>
            <a:ext cx="8520600" cy="3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6923" y="1353548"/>
            <a:ext cx="5517076" cy="43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64079">
            <a:off x="-75650" y="52649"/>
            <a:ext cx="4772099" cy="35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220" y="0"/>
            <a:ext cx="8023560" cy="571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325400"/>
            <a:ext cx="42603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zašto naš seminar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365194"/>
            <a:ext cx="8520600" cy="3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7654" y="726775"/>
            <a:ext cx="5384622" cy="49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952" y="2405863"/>
            <a:ext cx="3962700" cy="16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On-screen Show (16:10)</PresentationFormat>
  <Paragraphs>44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Nunito</vt:lpstr>
      <vt:lpstr>Amatic SC</vt:lpstr>
      <vt:lpstr>Arial</vt:lpstr>
      <vt:lpstr>Impact</vt:lpstr>
      <vt:lpstr>Source Code Pro</vt:lpstr>
      <vt:lpstr>Beach Day</vt:lpstr>
      <vt:lpstr>Upotreba mobilnih aplikacija za poboljšanje kvaliteta nastave i učenja:  Pametni telefon kao nastavno sredstvo 21.veka</vt:lpstr>
      <vt:lpstr>PowerPoint Presentation</vt:lpstr>
      <vt:lpstr>PowerPoint Presentation</vt:lpstr>
      <vt:lpstr>PowerPoint Presentation</vt:lpstr>
      <vt:lpstr>PowerPoint Presentation</vt:lpstr>
      <vt:lpstr>zašto naš seminar</vt:lpstr>
      <vt:lpstr>zašto naš seminar </vt:lpstr>
      <vt:lpstr>PowerPoint Presentation</vt:lpstr>
      <vt:lpstr>zašto naš seminar</vt:lpstr>
      <vt:lpstr>šta će polaznici naučiti</vt:lpstr>
      <vt:lpstr>atmosfera sa obuka</vt:lpstr>
      <vt:lpstr>da sumiramo</vt:lpstr>
      <vt:lpstr>da sumiramo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Upotreba mobilnih aplikacija za poboljšanje kvaliteta nastave i učenja:  Pametni telefon kao nastavno sredstvo 21.veka</dc:title>
  <cp:lastModifiedBy>Ana Živković</cp:lastModifiedBy>
  <cp:revision>1</cp:revision>
  <dcterms:modified xsi:type="dcterms:W3CDTF">2018-11-06T16:20:03Z</dcterms:modified>
</cp:coreProperties>
</file>